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7" r:id="rId2"/>
    <p:sldId id="258" r:id="rId3"/>
    <p:sldId id="266" r:id="rId4"/>
    <p:sldId id="267" r:id="rId5"/>
    <p:sldId id="269" r:id="rId6"/>
    <p:sldId id="275" r:id="rId7"/>
    <p:sldId id="276" r:id="rId8"/>
    <p:sldId id="277" r:id="rId9"/>
    <p:sldId id="279" r:id="rId10"/>
    <p:sldId id="280" r:id="rId11"/>
    <p:sldId id="281" r:id="rId12"/>
    <p:sldId id="282" r:id="rId13"/>
    <p:sldId id="283" r:id="rId14"/>
    <p:sldId id="284" r:id="rId15"/>
    <p:sldId id="303" r:id="rId16"/>
    <p:sldId id="287" r:id="rId17"/>
    <p:sldId id="289" r:id="rId18"/>
    <p:sldId id="290" r:id="rId19"/>
    <p:sldId id="292" r:id="rId20"/>
    <p:sldId id="288" r:id="rId21"/>
    <p:sldId id="304" r:id="rId22"/>
    <p:sldId id="293" r:id="rId23"/>
    <p:sldId id="294" r:id="rId24"/>
    <p:sldId id="301" r:id="rId25"/>
    <p:sldId id="295" r:id="rId26"/>
    <p:sldId id="296" r:id="rId27"/>
    <p:sldId id="302" r:id="rId28"/>
    <p:sldId id="297" r:id="rId29"/>
    <p:sldId id="298" r:id="rId30"/>
    <p:sldId id="30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6"/>
            <p14:sldId id="277"/>
            <p14:sldId id="279"/>
            <p14:sldId id="280"/>
          </p14:sldIdLst>
        </p14:section>
        <p14:section name="第二章" id="{6D4DA829-316F-461B-A2B5-170F654F5A3A}">
          <p14:sldIdLst>
            <p14:sldId id="281"/>
            <p14:sldId id="282"/>
            <p14:sldId id="283"/>
            <p14:sldId id="284"/>
          </p14:sldIdLst>
        </p14:section>
        <p14:section name="第三章" id="{6DE74CB5-4491-4CFF-950D-B1110C955FA4}">
          <p14:sldIdLst>
            <p14:sldId id="303"/>
            <p14:sldId id="287"/>
            <p14:sldId id="289"/>
            <p14:sldId id="290"/>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E77"/>
    <a:srgbClr val="4170A9"/>
    <a:srgbClr val="7199C9"/>
    <a:srgbClr val="5283BE"/>
    <a:srgbClr val="376092"/>
    <a:srgbClr val="31859C"/>
    <a:srgbClr val="386090"/>
    <a:srgbClr val="5887C0"/>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0" autoAdjust="0"/>
    <p:restoredTop sz="73350" autoAdjust="0"/>
  </p:normalViewPr>
  <p:slideViewPr>
    <p:cSldViewPr snapToGrid="0">
      <p:cViewPr varScale="1">
        <p:scale>
          <a:sx n="63" d="100"/>
          <a:sy n="63" d="100"/>
        </p:scale>
        <p:origin x="1186"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p:scale>
          <a:sx n="75" d="100"/>
          <a:sy n="75" d="100"/>
        </p:scale>
        <p:origin x="2938" y="-5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9FD39-97CC-4DA2-80B7-82CEB61E1A96}" type="datetimeFigureOut">
              <a:rPr lang="zh-CN" altLang="en-US" smtClean="0"/>
              <a:t>2017/6/6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F0900-D73A-4653-B8CC-4624C9C8079C}" type="slidenum">
              <a:rPr lang="zh-CN" altLang="en-US" smtClean="0"/>
              <a:t>‹#›</a:t>
            </a:fld>
            <a:endParaRPr lang="zh-CN" altLang="en-US"/>
          </a:p>
        </p:txBody>
      </p:sp>
    </p:spTree>
    <p:extLst>
      <p:ext uri="{BB962C8B-B14F-4D97-AF65-F5344CB8AC3E}">
        <p14:creationId xmlns:p14="http://schemas.microsoft.com/office/powerpoint/2010/main" val="2002565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p:spPr>
        <p:txBody>
          <a:bodyPr/>
          <a:lstStyle/>
          <a:p>
            <a:r>
              <a:rPr lang="zh-CN" altLang="en-US" dirty="0"/>
              <a:t>老师好，我是李京，我的题目是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卷积网络有三个特征：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）局部连接（</a:t>
            </a:r>
            <a:r>
              <a:rPr lang="en-US" altLang="zh-CN" dirty="0"/>
              <a:t>c</a:t>
            </a:r>
            <a:r>
              <a:rPr lang="zh-CN" altLang="en-US" dirty="0"/>
              <a:t>）权值共享（</a:t>
            </a:r>
            <a:r>
              <a:rPr lang="en-US" altLang="zh-CN" dirty="0"/>
              <a:t>c</a:t>
            </a:r>
            <a:r>
              <a:rPr lang="zh-CN" altLang="en-US" dirty="0"/>
              <a:t>）下连接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这三个特征，使网络中的参数数量大大减少，并且可以更加高效得提取特征信息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直到翻页）网络模型，我们看到的是一个经典的卷积神经网络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我们看到的是一个经典的卷积神经网络，对于我们的图像去噪任务，删去（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a:t>
            </a:r>
            <a:r>
              <a:rPr lang="en-US" altLang="zh-CN" dirty="0"/>
              <a:t>c</a:t>
            </a:r>
            <a:r>
              <a:rPr lang="zh-CN" altLang="en-US" dirty="0"/>
              <a:t>），使用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首先，训练使用的图像是从互联网上下载到以及使用爬虫爬到的图虫网的摄影作品。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），叠加一个高斯噪声后的图像作为（</a:t>
            </a:r>
            <a:r>
              <a:rPr lang="en-US" altLang="zh-CN" dirty="0"/>
              <a:t>c</a:t>
            </a:r>
            <a:r>
              <a:rPr lang="zh-CN" altLang="en-US" dirty="0"/>
              <a:t>）输入数据</a:t>
            </a:r>
            <a:r>
              <a:rPr lang="en-US" altLang="zh-CN" dirty="0"/>
              <a:t>data</a:t>
            </a:r>
          </a:p>
          <a:p>
            <a:r>
              <a:rPr lang="zh-CN" altLang="en-US" dirty="0"/>
              <a:t>噪声信息作为训练的目标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）保存为</a:t>
            </a:r>
            <a:r>
              <a:rPr lang="en-US" altLang="zh-CN" dirty="0"/>
              <a:t>mat</a:t>
            </a:r>
            <a:r>
              <a:rPr lang="zh-CN" altLang="en-US" dirty="0"/>
              <a:t>数据格式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使用刚刚提到的网络结构，由于我们有对性能的要求，所以在保证效果的情况下，尽量简化网络结构。</a:t>
            </a:r>
            <a:endParaRPr lang="en-US" altLang="zh-CN" dirty="0"/>
          </a:p>
          <a:p>
            <a:r>
              <a:rPr lang="zh-CN" altLang="en-US" dirty="0"/>
              <a:t>所以这里暂时先使用一个（</a:t>
            </a:r>
            <a:r>
              <a:rPr lang="en-US" altLang="zh-CN" dirty="0"/>
              <a:t>c</a:t>
            </a:r>
            <a:r>
              <a:rPr lang="zh-CN" altLang="en-US" dirty="0"/>
              <a:t>）较为简单的</a:t>
            </a:r>
            <a:r>
              <a:rPr lang="en-US" altLang="zh-CN" dirty="0"/>
              <a:t>4</a:t>
            </a:r>
            <a:r>
              <a:rPr lang="zh-CN" altLang="en-US" dirty="0"/>
              <a:t>层网络。</a:t>
            </a:r>
            <a:endParaRPr lang="en-US" altLang="zh-CN" dirty="0"/>
          </a:p>
          <a:p>
            <a:r>
              <a:rPr lang="zh-CN" altLang="en-US" dirty="0"/>
              <a:t>（理论上，网络层越多，提取的特征信息就会越多，训练速度、运行速度也会变慢。）</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715775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首先是高斯噪声水平固定的灰度图，我们用图形学经典的</a:t>
            </a:r>
            <a:r>
              <a:rPr lang="en-US" altLang="zh-CN" dirty="0"/>
              <a:t>12</a:t>
            </a:r>
            <a:r>
              <a:rPr lang="zh-CN" altLang="en-US"/>
              <a:t>个图</a:t>
            </a:r>
            <a:r>
              <a:rPr lang="zh-CN" altLang="en-US" dirty="0"/>
              <a:t>去测试去噪效果。</a:t>
            </a:r>
            <a:endParaRPr lang="en-US" altLang="zh-CN" dirty="0"/>
          </a:p>
          <a:p>
            <a:r>
              <a:rPr lang="zh-CN" altLang="en-US" dirty="0"/>
              <a:t>固定高斯噪声的标准差为</a:t>
            </a:r>
            <a:r>
              <a:rPr lang="en-US" altLang="zh-CN" dirty="0"/>
              <a:t>16</a:t>
            </a:r>
            <a:r>
              <a:rPr lang="zh-CN" altLang="en-US" dirty="0"/>
              <a:t>，制作数据集，经过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能看到，裤子上的细节保留的还算较为完整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看一下更多的对比</a:t>
            </a:r>
            <a:endParaRPr lang="en-US" altLang="zh-CN" dirty="0"/>
          </a:p>
          <a:p>
            <a:r>
              <a:rPr lang="zh-CN" altLang="en-US" dirty="0"/>
              <a:t>从左到右：分别是纯净的图像原图、卷积网络去噪、平均滤波去噪以及</a:t>
            </a:r>
            <a:r>
              <a:rPr lang="en-US" altLang="zh-CN" dirty="0"/>
              <a:t>BM3D</a:t>
            </a:r>
            <a:r>
              <a:rPr lang="zh-CN" altLang="en-US" dirty="0"/>
              <a:t>算法去噪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）看一下数据</a:t>
            </a:r>
            <a:endParaRPr lang="en-US" altLang="zh-CN" dirty="0"/>
          </a:p>
          <a:p>
            <a:r>
              <a:rPr lang="zh-CN" altLang="en-US" dirty="0"/>
              <a:t>首先，我们能看到，即使是这样结构简单的卷积网络，仍然拥有</a:t>
            </a:r>
            <a:r>
              <a:rPr lang="en-US" altLang="zh-CN" dirty="0"/>
              <a:t>BM3D</a:t>
            </a:r>
            <a:r>
              <a:rPr lang="zh-CN" altLang="en-US" dirty="0"/>
              <a:t>接近的去噪效果。而且，无论是</a:t>
            </a:r>
            <a:r>
              <a:rPr lang="en-US" altLang="zh-CN" dirty="0"/>
              <a:t>CPU</a:t>
            </a:r>
            <a:r>
              <a:rPr lang="zh-CN" altLang="en-US" dirty="0"/>
              <a:t>还是</a:t>
            </a:r>
            <a:r>
              <a:rPr lang="en-US" altLang="zh-CN" dirty="0"/>
              <a:t>GPU</a:t>
            </a:r>
            <a:r>
              <a:rPr lang="zh-CN" altLang="en-US" dirty="0"/>
              <a:t>，卷积网络均有比</a:t>
            </a:r>
            <a:r>
              <a:rPr lang="en-US" altLang="zh-CN" dirty="0"/>
              <a:t>BM3D</a:t>
            </a:r>
            <a:r>
              <a:rPr lang="zh-CN" altLang="en-US" dirty="0"/>
              <a:t>算法高出几十倍的性能。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接下来，我们看一下彩色图像去噪。能够看出，去噪效果明显。这里同样使用</a:t>
            </a:r>
            <a:r>
              <a:rPr lang="en-US" altLang="zh-CN" dirty="0"/>
              <a:t>4</a:t>
            </a:r>
            <a:r>
              <a:rPr lang="zh-CN" altLang="en-US" dirty="0"/>
              <a:t>层网络，理论上来说，去噪效果仍然可以有较大上升空间</a:t>
            </a:r>
            <a:r>
              <a:rPr lang="en-US" altLang="zh-CN" dirty="0"/>
              <a:t>…</a:t>
            </a:r>
            <a:r>
              <a:rPr lang="zh-CN" altLang="en-US" dirty="0"/>
              <a:t>（配置原因）</a:t>
            </a:r>
            <a:endParaRPr lang="en-US" altLang="zh-CN" dirty="0"/>
          </a:p>
          <a:p>
            <a:r>
              <a:rPr lang="zh-CN" altLang="en-US" dirty="0"/>
              <a:t>接下来我们看一下对于未知高斯噪声水平的去噪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对于未知高斯噪声水平，我们使用标准差为</a:t>
            </a:r>
            <a:r>
              <a:rPr lang="en-US" altLang="zh-CN" dirty="0"/>
              <a:t>6</a:t>
            </a:r>
            <a:r>
              <a:rPr lang="zh-CN" altLang="en-US" dirty="0"/>
              <a:t>到</a:t>
            </a:r>
            <a:r>
              <a:rPr lang="en-US" altLang="zh-CN" dirty="0"/>
              <a:t>26</a:t>
            </a:r>
            <a:r>
              <a:rPr lang="zh-CN" altLang="en-US" dirty="0"/>
              <a:t>的随机的噪声，对网络进行了十几个小时的训练</a:t>
            </a:r>
            <a:endParaRPr lang="en-US" altLang="zh-CN" dirty="0"/>
          </a:p>
          <a:p>
            <a:r>
              <a:rPr lang="zh-CN" altLang="en-US" dirty="0"/>
              <a:t>我们只使用</a:t>
            </a:r>
            <a:r>
              <a:rPr lang="en-US" altLang="zh-CN" dirty="0" err="1"/>
              <a:t>lena</a:t>
            </a:r>
            <a:r>
              <a:rPr lang="zh-CN" altLang="en-US"/>
              <a:t>进行展示。</a:t>
            </a:r>
            <a:r>
              <a:rPr lang="zh-CN" altLang="en-US" dirty="0"/>
              <a:t>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的情况下的去噪效果</a:t>
            </a:r>
            <a:endParaRPr lang="en-US" altLang="zh-CN" dirty="0"/>
          </a:p>
          <a:p>
            <a:r>
              <a:rPr lang="zh-CN" altLang="en-US" dirty="0"/>
              <a:t>这里分别是标准差为</a:t>
            </a:r>
            <a:r>
              <a:rPr lang="en-US" altLang="zh-CN" dirty="0"/>
              <a:t>6</a:t>
            </a:r>
            <a:r>
              <a:rPr lang="zh-CN" altLang="en-US" dirty="0"/>
              <a:t>和</a:t>
            </a:r>
            <a:r>
              <a:rPr lang="en-US" altLang="zh-CN" dirty="0"/>
              <a:t>12</a:t>
            </a:r>
            <a:r>
              <a:rPr lang="zh-CN" altLang="en-US" dirty="0"/>
              <a:t>的情况下的结果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我们继续加大噪声水平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a:t>
            </a:r>
            <a:r>
              <a:rPr lang="en-US" altLang="zh-CN" dirty="0"/>
              <a:t>26</a:t>
            </a:r>
            <a:r>
              <a:rPr lang="zh-CN" altLang="en-US" dirty="0"/>
              <a:t>的情况下的结果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算法中设置参数与噪声水平较为匹配时，去噪效果很优秀，参数过大，会造成细节丢失的问题（比如，上一页），过小则会出现噪声残留的情况。）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看一下数据。</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可以看到，无论噪声水平高还是</a:t>
            </a:r>
            <a:r>
              <a:rPr lang="zh-CN" altLang="en-US"/>
              <a:t>低，卷积网络都</a:t>
            </a:r>
            <a:r>
              <a:rPr lang="zh-CN" altLang="en-US" dirty="0"/>
              <a:t>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同时，我也是在研究学习深度学习。就想到深度学习进行图像去噪，所以就选择了这个课题。好，下面开始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dirty="0"/>
              <a:t>c</a:t>
            </a:r>
            <a:r>
              <a:rPr lang="zh-CN" altLang="en-US" dirty="0"/>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而在这里，与传统方法不同，我们根据</a:t>
            </a:r>
            <a:r>
              <a:rPr lang="en-US" altLang="zh-CN" dirty="0"/>
              <a:t>Y</a:t>
            </a:r>
            <a:r>
              <a:rPr lang="zh-CN" altLang="en-US" dirty="0"/>
              <a:t>，来预测噪声</a:t>
            </a:r>
            <a:r>
              <a:rPr lang="en-US" altLang="zh-CN" dirty="0"/>
              <a:t>N</a:t>
            </a:r>
            <a:r>
              <a:rPr lang="zh-CN" altLang="en-US" dirty="0"/>
              <a:t>，再做个减法来估计原图。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传统去噪算法大致可以分为两类，空间域降噪和变换域去噪，最近还有一些比较优秀的算法出现，</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c</a:t>
            </a:r>
            <a:r>
              <a:rPr lang="zh-CN" altLang="en-US" sz="1200" dirty="0"/>
              <a:t>）比如</a:t>
            </a:r>
            <a:r>
              <a:rPr lang="en-US" altLang="zh-CN" sz="1200" dirty="0"/>
              <a:t>BM3D</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但是</a:t>
            </a:r>
            <a:r>
              <a:rPr lang="en-US" altLang="zh-CN" sz="1200" dirty="0"/>
              <a:t>BM3D</a:t>
            </a:r>
            <a:r>
              <a:rPr lang="zh-CN" altLang="en-US" sz="1200" dirty="0"/>
              <a:t>算法的一个缺点是，运算量较大，后面我们会有具体对比。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接下来是深度学习，我们看到的是一个典型的全连接网络，</a:t>
            </a:r>
            <a:endParaRPr lang="en-US" altLang="zh-CN" dirty="0"/>
          </a:p>
          <a:p>
            <a:r>
              <a:rPr lang="zh-CN" altLang="en-US" dirty="0"/>
              <a:t>这里需要注意，图像去噪要求输出与输入的尺寸相同，也就是，输入层节点数和输出层节点数要相同。如果我们。。。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a:t>
            </a:r>
            <a:endParaRPr lang="en-US" altLang="zh-CN" dirty="0"/>
          </a:p>
          <a:p>
            <a:r>
              <a:rPr lang="zh-CN" altLang="en-US" dirty="0"/>
              <a:t>（否则将造成数据损失。）</a:t>
            </a:r>
            <a:endParaRPr lang="en-US" altLang="zh-CN" dirty="0"/>
          </a:p>
          <a:p>
            <a:r>
              <a:rPr lang="zh-CN" altLang="en-US" dirty="0"/>
              <a:t>这样，每两层网络中权值的数量（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66.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5214620" y="1211145"/>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869149" cy="461665"/>
          </a:xfrm>
          <a:prstGeom prst="rect">
            <a:avLst/>
          </a:prstGeom>
          <a:noFill/>
        </p:spPr>
        <p:txBody>
          <a:bodyPr wrap="none" rtlCol="0">
            <a:spAutoFit/>
          </a:bodyPr>
          <a:lstStyle/>
          <a:p>
            <a:r>
              <a:rPr lang="en-US" altLang="zh-CN" sz="2400" dirty="0">
                <a:solidFill>
                  <a:schemeClr val="bg1"/>
                </a:solidFill>
              </a:rPr>
              <a:t>Input</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340"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24357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2" presetClass="exit" presetSubtype="4" fill="hold" grpId="0" nodeType="withEffect">
                                  <p:stCondLst>
                                    <p:cond delay="350"/>
                                  </p:stCondLst>
                                  <p:childTnLst>
                                    <p:anim calcmode="lin" valueType="num">
                                      <p:cBhvr additive="base">
                                        <p:cTn id="29" dur="1500"/>
                                        <p:tgtEl>
                                          <p:spTgt spid="46"/>
                                        </p:tgtEl>
                                        <p:attrNameLst>
                                          <p:attrName>ppt_x</p:attrName>
                                        </p:attrNameLst>
                                      </p:cBhvr>
                                      <p:tavLst>
                                        <p:tav tm="0">
                                          <p:val>
                                            <p:strVal val="ppt_x"/>
                                          </p:val>
                                        </p:tav>
                                        <p:tav tm="100000">
                                          <p:val>
                                            <p:strVal val="ppt_x"/>
                                          </p:val>
                                        </p:tav>
                                      </p:tavLst>
                                    </p:anim>
                                    <p:anim calcmode="lin" valueType="num">
                                      <p:cBhvr additive="base">
                                        <p:cTn id="30" dur="1500"/>
                                        <p:tgtEl>
                                          <p:spTgt spid="46"/>
                                        </p:tgtEl>
                                        <p:attrNameLst>
                                          <p:attrName>ppt_y</p:attrName>
                                        </p:attrNameLst>
                                      </p:cBhvr>
                                      <p:tavLst>
                                        <p:tav tm="0">
                                          <p:val>
                                            <p:strVal val="ppt_y"/>
                                          </p:val>
                                        </p:tav>
                                        <p:tav tm="100000">
                                          <p:val>
                                            <p:strVal val="1+ppt_h/2"/>
                                          </p:val>
                                        </p:tav>
                                      </p:tavLst>
                                    </p:anim>
                                    <p:set>
                                      <p:cBhvr>
                                        <p:cTn id="31" dur="1" fill="hold">
                                          <p:stCondLst>
                                            <p:cond delay="1499"/>
                                          </p:stCondLst>
                                        </p:cTn>
                                        <p:tgtEl>
                                          <p:spTgt spid="46"/>
                                        </p:tgtEl>
                                        <p:attrNameLst>
                                          <p:attrName>style.visibility</p:attrName>
                                        </p:attrNameLst>
                                      </p:cBhvr>
                                      <p:to>
                                        <p:strVal val="hidden"/>
                                      </p:to>
                                    </p:set>
                                  </p:childTnLst>
                                </p:cTn>
                              </p:par>
                              <p:par>
                                <p:cTn id="32" presetID="42" presetClass="path" presetSubtype="0" accel="50000" decel="50000" fill="hold" nodeType="withEffect">
                                  <p:stCondLst>
                                    <p:cond delay="350"/>
                                  </p:stCondLst>
                                  <p:childTnLst>
                                    <p:animMotion origin="layout" path="M -2.08333E-7 3.7037E-6 L -2.08333E-7 0.14143 " pathEditMode="relative" rAng="0" ptsTypes="AA">
                                      <p:cBhvr>
                                        <p:cTn id="33" dur="1000" fill="hold"/>
                                        <p:tgtEl>
                                          <p:spTgt spid="49"/>
                                        </p:tgtEl>
                                        <p:attrNameLst>
                                          <p:attrName>ppt_x</p:attrName>
                                          <p:attrName>ppt_y</p:attrName>
                                        </p:attrNameLst>
                                      </p:cBhvr>
                                      <p:rCtr x="0" y="7060"/>
                                    </p:animMotion>
                                  </p:childTnLst>
                                </p:cTn>
                              </p:par>
                              <p:par>
                                <p:cTn id="34" presetID="42" presetClass="path" presetSubtype="0" accel="50000" decel="50000" fill="hold" nodeType="withEffect">
                                  <p:stCondLst>
                                    <p:cond delay="350"/>
                                  </p:stCondLst>
                                  <p:childTnLst>
                                    <p:animMotion origin="layout" path="M -2.08333E-7 4.44444E-6 L -2.08333E-7 0.21643 " pathEditMode="relative" rAng="0" ptsTypes="AA">
                                      <p:cBhvr>
                                        <p:cTn id="35" dur="1000" fill="hold"/>
                                        <p:tgtEl>
                                          <p:spTgt spid="48"/>
                                        </p:tgtEl>
                                        <p:attrNameLst>
                                          <p:attrName>ppt_x</p:attrName>
                                          <p:attrName>ppt_y</p:attrName>
                                        </p:attrNameLst>
                                      </p:cBhvr>
                                      <p:rCtr x="0" y="10810"/>
                                    </p:animMotion>
                                  </p:childTnLst>
                                </p:cTn>
                              </p:par>
                              <p:par>
                                <p:cTn id="36" presetID="42" presetClass="path" presetSubtype="0" accel="50000" decel="50000" fill="hold" nodeType="withEffect">
                                  <p:stCondLst>
                                    <p:cond delay="350"/>
                                  </p:stCondLst>
                                  <p:childTnLst>
                                    <p:animMotion origin="layout" path="M -2.08333E-7 -4.81481E-6 L -2.08333E-7 0.28612 " pathEditMode="relative" rAng="0" ptsTypes="AA">
                                      <p:cBhvr>
                                        <p:cTn id="37" dur="1000" fill="hold"/>
                                        <p:tgtEl>
                                          <p:spTgt spid="47"/>
                                        </p:tgtEl>
                                        <p:attrNameLst>
                                          <p:attrName>ppt_x</p:attrName>
                                          <p:attrName>ppt_y</p:attrName>
                                        </p:attrNameLst>
                                      </p:cBhvr>
                                      <p:rCtr x="0" y="14306"/>
                                    </p:animMotion>
                                  </p:childTnLst>
                                </p:cTn>
                              </p:par>
                              <p:par>
                                <p:cTn id="38" presetID="10" presetClass="entr" presetSubtype="0"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1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595"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596"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835477"/>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99950"/>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988857"/>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753331"/>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250"/>
                                        <p:tgtEl>
                                          <p:spTgt spid="1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250"/>
                                        <p:tgtEl>
                                          <p:spTgt spid="16"/>
                                        </p:tgtEl>
                                      </p:cBhvr>
                                    </p:animEffect>
                                  </p:childTnLst>
                                </p:cTn>
                              </p:par>
                              <p:par>
                                <p:cTn id="21" presetID="2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25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250"/>
                                        <p:tgtEl>
                                          <p:spTgt spid="19"/>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Tree>
    <p:extLst>
      <p:ext uri="{BB962C8B-B14F-4D97-AF65-F5344CB8AC3E}">
        <p14:creationId xmlns:p14="http://schemas.microsoft.com/office/powerpoint/2010/main" val="323666902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91" y="683580"/>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799793" y="339930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609" y="1426464"/>
            <a:ext cx="3738047" cy="4474464"/>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6652460"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
        <p:nvSpPr>
          <p:cNvPr id="15" name="文本框 14"/>
          <p:cNvSpPr txBox="1"/>
          <p:nvPr/>
        </p:nvSpPr>
        <p:spPr>
          <a:xfrm>
            <a:off x="886691" y="1558960"/>
            <a:ext cx="1980029" cy="523220"/>
          </a:xfrm>
          <a:prstGeom prst="rect">
            <a:avLst/>
          </a:prstGeom>
          <a:noFill/>
        </p:spPr>
        <p:txBody>
          <a:bodyPr wrap="none" rtlCol="0">
            <a:spAutoFit/>
          </a:bodyPr>
          <a:lstStyle/>
          <a:p>
            <a:r>
              <a:rPr lang="zh-CN" altLang="en-US" sz="2800" dirty="0">
                <a:solidFill>
                  <a:srgbClr val="2D4E77"/>
                </a:solidFill>
              </a:rPr>
              <a:t>空间域去噪</a:t>
            </a:r>
          </a:p>
        </p:txBody>
      </p:sp>
      <p:sp>
        <p:nvSpPr>
          <p:cNvPr id="16" name="文本框 15"/>
          <p:cNvSpPr txBox="1"/>
          <p:nvPr/>
        </p:nvSpPr>
        <p:spPr>
          <a:xfrm>
            <a:off x="886691" y="2266846"/>
            <a:ext cx="1620957" cy="523220"/>
          </a:xfrm>
          <a:prstGeom prst="rect">
            <a:avLst/>
          </a:prstGeom>
          <a:noFill/>
        </p:spPr>
        <p:txBody>
          <a:bodyPr wrap="none" rtlCol="0">
            <a:spAutoFit/>
          </a:bodyPr>
          <a:lstStyle/>
          <a:p>
            <a:r>
              <a:rPr lang="zh-CN" altLang="en-US" sz="2800" dirty="0">
                <a:solidFill>
                  <a:srgbClr val="2D4E77"/>
                </a:solidFill>
              </a:rPr>
              <a:t>频域去噪</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35" presetClass="path" presetSubtype="0" accel="50000" decel="50000" fill="hold" nodeType="afterEffect">
                                  <p:stCondLst>
                                    <p:cond delay="0"/>
                                  </p:stCondLst>
                                  <p:childTnLst>
                                    <p:animMotion origin="layout" path="M 4.79167E-6 3.7037E-6 L -0.47383 3.7037E-6 " pathEditMode="relative" rAng="0" ptsTypes="AA">
                                      <p:cBhvr>
                                        <p:cTn id="19" dur="1000" fill="hold"/>
                                        <p:tgtEl>
                                          <p:spTgt spid="4"/>
                                        </p:tgtEl>
                                        <p:attrNameLst>
                                          <p:attrName>ppt_x</p:attrName>
                                          <p:attrName>ppt_y</p:attrName>
                                        </p:attrNameLst>
                                      </p:cBhvr>
                                      <p:rCtr x="-23698" y="0"/>
                                    </p:animMotion>
                                  </p:childTnLst>
                                </p:cTn>
                              </p:par>
                              <p:par>
                                <p:cTn id="20" presetID="10" presetClass="exit" presetSubtype="0" fill="hold" grpId="1"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ntr" presetSubtype="0" fill="hold" nodeType="withEffect">
                                  <p:stCondLst>
                                    <p:cond delay="75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25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2409</TotalTime>
  <Words>2660</Words>
  <Application>Microsoft Office PowerPoint</Application>
  <PresentationFormat>宽屏</PresentationFormat>
  <Paragraphs>559</Paragraphs>
  <Slides>30</Slides>
  <Notes>30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0"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398</cp:revision>
  <dcterms:created xsi:type="dcterms:W3CDTF">2017-06-01T08:22:32Z</dcterms:created>
  <dcterms:modified xsi:type="dcterms:W3CDTF">2017-06-06T01:29:45Z</dcterms:modified>
</cp:coreProperties>
</file>